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A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8374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4934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7841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0511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2322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8286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6971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7180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67432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7322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5904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003B-ABCD-4C41-AFF2-1D241BAE15F5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C063-4EA7-4462-855D-BC5D89CC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5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86;&#1082;-&#1094;&#1077;&#1085;&#1090;&#1088;.&#1088;&#1092;/" TargetMode="External"/><Relationship Id="rId2" Type="http://schemas.openxmlformats.org/officeDocument/2006/relationships/hyperlink" Target="mailto:kodex.rf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rg-eco.ru/ohrana-truda/razrabotka-dokumentacii-suot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3717032"/>
            <a:ext cx="7920880" cy="230425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560140"/>
            <a:ext cx="4248472" cy="2808312"/>
          </a:xfrm>
        </p:spPr>
        <p:txBody>
          <a:bodyPr>
            <a:normAutofit/>
          </a:bodyPr>
          <a:lstStyle/>
          <a:p>
            <a:r>
              <a:rPr lang="ru-RU" sz="2000" b="1" i="1" dirty="0"/>
              <a:t>Многофункциональный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«</a:t>
            </a:r>
            <a:r>
              <a:rPr lang="ru-RU" sz="2000" b="1" i="1" dirty="0"/>
              <a:t>ОК-Центр»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i="1" dirty="0"/>
              <a:t>390013 г. Рязань, Площадь Димитрова, д.3,корп.1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Тел</a:t>
            </a:r>
            <a:r>
              <a:rPr lang="en-US" sz="2000" i="1" dirty="0"/>
              <a:t>:+79156202079: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i="1" dirty="0"/>
              <a:t> e-mail: </a:t>
            </a:r>
            <a:r>
              <a:rPr lang="en-US" sz="2000" i="1" u="sng" dirty="0">
                <a:hlinkClick r:id="rId2"/>
              </a:rPr>
              <a:t>kodex.rf@gmail.com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i="1" u="sng" dirty="0">
                <a:hlinkClick r:id="rId3"/>
              </a:rPr>
              <a:t>www.</a:t>
            </a:r>
            <a:r>
              <a:rPr lang="ru-RU" sz="2000" i="1" u="sng" dirty="0" err="1">
                <a:hlinkClick r:id="rId3"/>
              </a:rPr>
              <a:t>ок</a:t>
            </a:r>
            <a:r>
              <a:rPr lang="en-US" sz="2000" i="1" u="sng" dirty="0">
                <a:hlinkClick r:id="rId3"/>
              </a:rPr>
              <a:t>-</a:t>
            </a:r>
            <a:r>
              <a:rPr lang="ru-RU" sz="2000" i="1" u="sng" dirty="0">
                <a:hlinkClick r:id="rId3"/>
              </a:rPr>
              <a:t>центр</a:t>
            </a:r>
            <a:r>
              <a:rPr lang="en-US" sz="2000" i="1" u="sng" dirty="0">
                <a:hlinkClick r:id="rId3"/>
              </a:rPr>
              <a:t>.</a:t>
            </a:r>
            <a:r>
              <a:rPr lang="ru-RU" sz="2000" i="1" u="sng" dirty="0" err="1">
                <a:hlinkClick r:id="rId3"/>
              </a:rPr>
              <a:t>рф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676" y="3789040"/>
            <a:ext cx="8208912" cy="208823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cs typeface="FrankRuehl" panose="020E0503060101010101" pitchFamily="34" charset="-79"/>
              </a:rPr>
              <a:t>ОЦЕНКА 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cs typeface="FrankRuehl" panose="020E0503060101010101" pitchFamily="34" charset="-79"/>
              </a:rPr>
              <a:t>ПРОФЕССИОНАЛЬНЫХ 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cs typeface="FrankRuehl" panose="020E0503060101010101" pitchFamily="34" charset="-79"/>
              </a:rPr>
              <a:t>РИСКОВ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219431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7963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352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Категории профессионального риска и срочность мер профилактики по Р 2.2.1766-03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456177"/>
              </p:ext>
            </p:extLst>
          </p:nvPr>
        </p:nvGraphicFramePr>
        <p:xfrm>
          <a:off x="471725" y="1556792"/>
          <a:ext cx="8229600" cy="5194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7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Класс условий труда по Р 2.2.2006-05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Индекс </a:t>
                      </a:r>
                      <a:r>
                        <a:rPr lang="ru-RU" sz="1400" kern="1200" dirty="0" err="1" smtClean="0">
                          <a:effectLst/>
                        </a:rPr>
                        <a:t>профзаболева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емости</a:t>
                      </a:r>
                      <a:r>
                        <a:rPr lang="ru-RU" sz="1400" kern="1200" dirty="0" smtClean="0">
                          <a:effectLst/>
                        </a:rPr>
                        <a:t> (ИПЗ по шкале от 0 до 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Категория профессионального риска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Срочность мероприятий по снижению риска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Оптимальный - 1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Риск 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Меры не требуются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Допустимый - 2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Менее 0,05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Пренебрежимо малый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Меры не требуются, уязвимые (несовершеннолетние, беременные, кормящие матери и т.д.) лица нуждаются в защите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Вредный 3.1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0,05 – 0,11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Малый (умеренный)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Требуются меры по снижению риска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Вредный 3.2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0,12 – 0,24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Средний (существенный)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Требуются меры в установленные сроки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Вредный 3.3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0,25 – 0,49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Высокий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Требуются неотложные меры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Вредный 3.4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 – 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Очень высокий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Работы следует отложить до снижения риска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ОПАСНЫЙ (ЭКСТРЕМАЛЬНЫЙ ) - 4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Сверхвысокий риск и риск для жизни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Работы должны проводиться только по специальным регламентам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973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352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Критерии определения серьезности последствий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Признаки серьезности </a:t>
            </a:r>
            <a:r>
              <a:rPr lang="ru-RU" sz="1800" b="1" u="sng" dirty="0" smtClean="0">
                <a:solidFill>
                  <a:schemeClr val="accent1">
                    <a:lumMod val="75000"/>
                  </a:schemeClr>
                </a:solidFill>
              </a:rPr>
              <a:t>последствий :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Небольшие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1800" dirty="0"/>
              <a:t> Событие вызывает кратковременное заболевание или нарушение здоровья, которые не предполагают обращение за медицинской помощью. Возможно отсутствие на работе не более трех дней. Например, головная боль или синяк. </a:t>
            </a:r>
            <a:endParaRPr lang="ru-RU" sz="1800" dirty="0" smtClean="0"/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Вредные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1800" dirty="0"/>
              <a:t> Событие вызывает значительные и длительные последствия. Предполагает обращение за медицинской помощью. Вызывает от 3 до 30 дней отсутствия на работе. Например, резаная рана или слабые ожоги</a:t>
            </a:r>
            <a:r>
              <a:rPr lang="ru-RU" sz="18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Серьезные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1800" dirty="0"/>
              <a:t> Событие вызывает постоянные и необратимые повреждения. Предполагает стационарное лечение и вызывает отсутствие на работе более 30 дней. Например, серьезные профессиональные заболевания, стойкая нетрудоспособность или смерть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82142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352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 Критерии в определении вероятности события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725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Признаки вероятности </a:t>
            </a:r>
            <a:r>
              <a:rPr lang="ru-RU" sz="1800" b="1" u="sng" dirty="0" smtClean="0">
                <a:solidFill>
                  <a:schemeClr val="accent1">
                    <a:lumMod val="75000"/>
                  </a:schemeClr>
                </a:solidFill>
              </a:rPr>
              <a:t>события :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Вероятность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малая :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800" dirty="0" smtClean="0"/>
              <a:t>событие</a:t>
            </a:r>
            <a:r>
              <a:rPr lang="ru-RU" sz="1800" dirty="0"/>
              <a:t>, которое возникает редко и нерегулярно. Например, поверхность тротуаров зимой становится скользкой ото льда</a:t>
            </a:r>
            <a:r>
              <a:rPr lang="ru-RU" sz="18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Вероятность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средняя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1800" dirty="0"/>
              <a:t>с</a:t>
            </a:r>
            <a:r>
              <a:rPr lang="ru-RU" sz="1800" dirty="0" smtClean="0"/>
              <a:t>обытие</a:t>
            </a:r>
            <a:r>
              <a:rPr lang="ru-RU" sz="1800" dirty="0"/>
              <a:t>, которое возникает время от времени, но нерегулярно. Например, во время техобслуживания подъемника груз нужно поднимать вручную. </a:t>
            </a:r>
            <a:endParaRPr lang="ru-RU" sz="1800" dirty="0" smtClean="0"/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Вероятность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высокая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1800" dirty="0"/>
              <a:t>с</a:t>
            </a:r>
            <a:r>
              <a:rPr lang="ru-RU" sz="1800" dirty="0" smtClean="0"/>
              <a:t>обытие</a:t>
            </a:r>
            <a:r>
              <a:rPr lang="ru-RU" sz="1800" dirty="0"/>
              <a:t>, которое возникает часто и регулярно.. Регулярное движение погрузчика вызывает опасность столкновения.</a:t>
            </a:r>
          </a:p>
        </p:txBody>
      </p:sp>
    </p:spTree>
    <p:extLst>
      <p:ext uri="{BB962C8B-B14F-4D97-AF65-F5344CB8AC3E}">
        <p14:creationId xmlns:p14="http://schemas.microsoft.com/office/powerpoint/2010/main" val="1185115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352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Оценка рисков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732824"/>
              </p:ext>
            </p:extLst>
          </p:nvPr>
        </p:nvGraphicFramePr>
        <p:xfrm>
          <a:off x="457200" y="2060848"/>
          <a:ext cx="8229600" cy="32054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{F5AB1C69-6EDB-4FF4-983F-18BD219EF322}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736">
                <a:tc row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Вероятность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Последствия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Небольшие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Вредные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Серьезные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Малая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Мало значимый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Малый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Умеренный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Малый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Умеренный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Значительный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Высокая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Умеренный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Значительный риск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Недопустимый риск</a:t>
                      </a: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576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352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Управление рисками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294078"/>
              </p:ext>
            </p:extLst>
          </p:nvPr>
        </p:nvGraphicFramePr>
        <p:xfrm>
          <a:off x="457200" y="1600200"/>
          <a:ext cx="8229600" cy="473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Величина риска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Необходимые мероприятия для уменьшения риска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 значимый риск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 так мал, что мероприятий не требуется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Малый риск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 не обязательны. За ситуацией нужно следить, чтобы риск был управляемым.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Умеренный риск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Прибегнуть к мероприятиям для уменьшения риска. Мероприятия следует спланировать и провести точно по графику. Если риск вызывает серьезные последствия, необходимо более точно выяснить вероятность события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Значительный риск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величины риска обязательно. Мероприятия необходимо начать срочно. Работа в условиях риска должна быть немедленно прекращена, и ее нельзя начинать прежде, чем не будет уменьшен риск.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Недопустимый риск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Ликвидация риска обязательна. Мероприятия необходимо начать срочно. Работа в условиях риска должна быть немедленно прекращена, и ее нельзя начинать прежде, чем не будет ликвидирован риск.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03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6682" y="332656"/>
            <a:ext cx="7920880" cy="10801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682" y="332656"/>
            <a:ext cx="7920880" cy="10661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Зачем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 организации нужна система управления охраной труда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8650" y="1844824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Система управления охраной труда</a:t>
            </a:r>
            <a:r>
              <a:rPr lang="ru-RU" dirty="0" smtClean="0"/>
              <a:t> (СУОТ) представляет собой совокупность процедур и документов, которые регламентируют политику и цели охраны труда на предприятии, в том числе, должностные (функциональные) обязанности всех руководителей и специалистов. Работодатели должны создавать и обеспечивать функционирование СУОТ независимо от размера организации (ст. 212 ТК РФ).</a:t>
            </a:r>
            <a:br>
              <a:rPr lang="ru-RU" dirty="0" smtClean="0"/>
            </a:br>
            <a:r>
              <a:rPr lang="ru-RU" dirty="0" smtClean="0"/>
              <a:t>СУОТ нужна для снижения или исключения риска несчастных случаев и аварий, приводящих к серьезным последствиям для работников и предприятия в целом.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Она позволяет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- контролировать опасные производственные факторы;</a:t>
            </a:r>
            <a:br>
              <a:rPr lang="ru-RU" dirty="0" smtClean="0"/>
            </a:br>
            <a:r>
              <a:rPr lang="ru-RU" dirty="0" smtClean="0"/>
              <a:t>- управлять производственными рисками;</a:t>
            </a:r>
            <a:br>
              <a:rPr lang="ru-RU" dirty="0" smtClean="0"/>
            </a:br>
            <a:r>
              <a:rPr lang="ru-RU" dirty="0" smtClean="0"/>
              <a:t>- предотвращать инциденты, аварии, нештатные ситуации;</a:t>
            </a:r>
            <a:br>
              <a:rPr lang="ru-RU" dirty="0" smtClean="0"/>
            </a:br>
            <a:r>
              <a:rPr lang="ru-RU" dirty="0" smtClean="0"/>
              <a:t>- минимизировать ущерб предприятия от неправильной работы;</a:t>
            </a:r>
            <a:br>
              <a:rPr lang="ru-RU" dirty="0" smtClean="0"/>
            </a:br>
            <a:r>
              <a:rPr lang="ru-RU" dirty="0" smtClean="0"/>
              <a:t>- создать интегрированную систему менеджмента.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15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1560" y="332656"/>
            <a:ext cx="7920880" cy="10801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Профессиональный риск – центральный элемент СУОТ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3068960"/>
            <a:ext cx="2808312" cy="1440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</a:t>
            </a:r>
          </a:p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рофессиональных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рисков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629679"/>
            <a:ext cx="2448272" cy="1224136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Информирование работников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5007677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Санитарно-бытовое обслуживание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83868" y="5007677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Планирование мероприятий по охране труда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5013176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Корректировка целей по охране труда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3202158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Обеспечение оптимальных условий труда и отдыха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3176972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Обеспечение работников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сиз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83868" y="1629679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Подготовка работников по охране труда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0192" y="1628800"/>
            <a:ext cx="2448272" cy="12241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Проведение дополнительных медосмотров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012160" y="2852936"/>
            <a:ext cx="288032" cy="2160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" idx="0"/>
            <a:endCxn id="19" idx="2"/>
          </p:cNvCxnSpPr>
          <p:nvPr/>
        </p:nvCxnSpPr>
        <p:spPr>
          <a:xfrm flipV="1">
            <a:off x="4608004" y="2853815"/>
            <a:ext cx="0" cy="2151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2771800" y="2853815"/>
            <a:ext cx="432048" cy="2151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 flipV="1">
            <a:off x="2771800" y="3716153"/>
            <a:ext cx="432048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" idx="3"/>
            <a:endCxn id="18" idx="1"/>
          </p:cNvCxnSpPr>
          <p:nvPr/>
        </p:nvCxnSpPr>
        <p:spPr>
          <a:xfrm>
            <a:off x="6012160" y="3789040"/>
            <a:ext cx="2880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2771800" y="4509120"/>
            <a:ext cx="432048" cy="4985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" idx="2"/>
            <a:endCxn id="15" idx="0"/>
          </p:cNvCxnSpPr>
          <p:nvPr/>
        </p:nvCxnSpPr>
        <p:spPr>
          <a:xfrm>
            <a:off x="4608004" y="4509120"/>
            <a:ext cx="0" cy="4985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012160" y="4509120"/>
            <a:ext cx="288032" cy="4985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487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6682" y="332656"/>
            <a:ext cx="7920880" cy="10801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Организация и проведение оценки профессионального риска по Р 2.2.1766-03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322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Анализ риска </a:t>
            </a:r>
            <a:r>
              <a:rPr lang="ru-RU" sz="1800" dirty="0"/>
              <a:t>состоит из оценки риска, управления риском и информации о риске. Оценка риска включает выявление опасности, оценку экспозиции и характеристику риска. </a:t>
            </a:r>
            <a:endParaRPr lang="ru-RU" sz="1800" dirty="0" smtClean="0"/>
          </a:p>
          <a:p>
            <a:r>
              <a:rPr lang="ru-RU" sz="1800" b="1" u="sng" dirty="0" smtClean="0">
                <a:solidFill>
                  <a:schemeClr val="accent1">
                    <a:lumMod val="75000"/>
                  </a:schemeClr>
                </a:solidFill>
              </a:rPr>
              <a:t>Управление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риском </a:t>
            </a:r>
            <a:r>
              <a:rPr lang="ru-RU" sz="1800" dirty="0"/>
              <a:t>- принятие решений и действия, направленные на обеспечение безопасности и здоровья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2967493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6682" y="332656"/>
            <a:ext cx="7920880" cy="10801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Процедура оценки профессионального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182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Исходными данными для оценки профессионального риска являются результаты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производственного контроля, проводимого согласно СП 1.1.1058-01; </a:t>
            </a:r>
            <a:endParaRPr lang="ru-RU" sz="1800" dirty="0" smtClean="0"/>
          </a:p>
          <a:p>
            <a:r>
              <a:rPr lang="ru-RU" sz="1800" dirty="0" smtClean="0"/>
              <a:t>государственного </a:t>
            </a:r>
            <a:r>
              <a:rPr lang="ru-RU" sz="1800" dirty="0"/>
              <a:t>санитарно-эпидемиологического надзора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санитарно-эпидемиологической оценки производственного оборудования и продукции производственного назначения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аттестации рабочих мест – эта процедура заменена специальной оценкой условий труда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На практике основным источником сведений для оценки профессионального риска являются результаты специальной оценки условий труда.</a:t>
            </a:r>
          </a:p>
        </p:txBody>
      </p:sp>
    </p:spTree>
    <p:extLst>
      <p:ext uri="{BB962C8B-B14F-4D97-AF65-F5344CB8AC3E}">
        <p14:creationId xmlns:p14="http://schemas.microsoft.com/office/powerpoint/2010/main" val="829162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2618" y="305520"/>
            <a:ext cx="7920880" cy="10801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Критерии безвредных условий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962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Критериями безвредных условий труда </a:t>
            </a:r>
            <a:r>
              <a:rPr lang="ru-RU" sz="1800" dirty="0"/>
              <a:t>является сохранение: </a:t>
            </a:r>
            <a:endParaRPr lang="ru-RU" sz="1800" dirty="0" smtClean="0"/>
          </a:p>
          <a:p>
            <a:r>
              <a:rPr lang="ru-RU" sz="1800" dirty="0" smtClean="0"/>
              <a:t>жизни</a:t>
            </a:r>
            <a:r>
              <a:rPr lang="ru-RU" sz="1800" dirty="0"/>
              <a:t>, </a:t>
            </a:r>
            <a:endParaRPr lang="ru-RU" sz="1800" dirty="0" smtClean="0"/>
          </a:p>
          <a:p>
            <a:r>
              <a:rPr lang="ru-RU" sz="1800" dirty="0" smtClean="0"/>
              <a:t>здоровья</a:t>
            </a:r>
            <a:r>
              <a:rPr lang="ru-RU" sz="1800" dirty="0"/>
              <a:t>, </a:t>
            </a:r>
            <a:endParaRPr lang="ru-RU" sz="1800" dirty="0" smtClean="0"/>
          </a:p>
          <a:p>
            <a:r>
              <a:rPr lang="ru-RU" sz="1800" dirty="0" smtClean="0"/>
              <a:t>функциональных </a:t>
            </a:r>
            <a:r>
              <a:rPr lang="ru-RU" sz="1800" dirty="0"/>
              <a:t>способностей организма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предстоящей </a:t>
            </a:r>
            <a:r>
              <a:rPr lang="ru-RU" sz="1800" dirty="0"/>
              <a:t>продолжительности жизни, </a:t>
            </a:r>
            <a:endParaRPr lang="ru-RU" sz="1800" dirty="0" smtClean="0"/>
          </a:p>
          <a:p>
            <a:r>
              <a:rPr lang="ru-RU" sz="1800" dirty="0" smtClean="0"/>
              <a:t>здоровья </a:t>
            </a:r>
            <a:r>
              <a:rPr lang="ru-RU" sz="1800" dirty="0"/>
              <a:t>будущих поколений.</a:t>
            </a:r>
          </a:p>
        </p:txBody>
      </p:sp>
    </p:spTree>
    <p:extLst>
      <p:ext uri="{BB962C8B-B14F-4D97-AF65-F5344CB8AC3E}">
        <p14:creationId xmlns:p14="http://schemas.microsoft.com/office/powerpoint/2010/main" val="2239619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801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Критерии оценки профессиональных рисков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725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Для оценки профессиональных рисков </a:t>
            </a:r>
            <a:r>
              <a:rPr lang="ru-RU" sz="1800" dirty="0"/>
              <a:t>используют следующие критерии: </a:t>
            </a:r>
            <a:endParaRPr lang="ru-RU" sz="1800" dirty="0" smtClean="0"/>
          </a:p>
          <a:p>
            <a:r>
              <a:rPr lang="ru-RU" sz="1800" dirty="0" smtClean="0"/>
              <a:t>гигиенические </a:t>
            </a:r>
            <a:r>
              <a:rPr lang="ru-RU" sz="1800" dirty="0"/>
              <a:t>(предварительные) по Р 2.2.2006-05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медико-биологические показатели здоровья работников, в </a:t>
            </a:r>
            <a:r>
              <a:rPr lang="ru-RU" sz="1800" dirty="0" err="1"/>
              <a:t>т.ч</a:t>
            </a:r>
            <a:r>
              <a:rPr lang="ru-RU" sz="1800" dirty="0"/>
              <a:t>. репродуктивного и здоровья потомства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тяжесть нарушений здоровья работников; </a:t>
            </a:r>
            <a:endParaRPr lang="ru-RU" sz="1800" dirty="0" smtClean="0"/>
          </a:p>
          <a:p>
            <a:r>
              <a:rPr lang="ru-RU" sz="1800" dirty="0" smtClean="0"/>
              <a:t>категорирование </a:t>
            </a:r>
            <a:r>
              <a:rPr lang="ru-RU" sz="1800" dirty="0"/>
              <a:t>риска по степени доказанности ; </a:t>
            </a:r>
            <a:endParaRPr lang="ru-RU" sz="1800" dirty="0" smtClean="0"/>
          </a:p>
          <a:p>
            <a:r>
              <a:rPr lang="ru-RU" sz="1800" dirty="0" smtClean="0"/>
              <a:t>степень </a:t>
            </a:r>
            <a:r>
              <a:rPr lang="ru-RU" sz="1800" dirty="0"/>
              <a:t>связи нарушений здоровья с работой по эпидемиологическим </a:t>
            </a:r>
            <a:r>
              <a:rPr lang="ru-RU" sz="1800" dirty="0" smtClean="0"/>
              <a:t>данным.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Надежная количественная оценка профессионального риска правомерна при наличии материалов санитарно-эпидемиологических исследований, заключений, данных эпидемиологических исследований, клинико-физиологических, клинических лабораторных исследований, а также данных инструментальных замеров факторов рабочей среды с оценкой по гигиеническим критериям Р 2.2.2006-05.</a:t>
            </a:r>
          </a:p>
        </p:txBody>
      </p:sp>
    </p:spTree>
    <p:extLst>
      <p:ext uri="{BB962C8B-B14F-4D97-AF65-F5344CB8AC3E}">
        <p14:creationId xmlns:p14="http://schemas.microsoft.com/office/powerpoint/2010/main" val="1219838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46729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Результаты оценки профессиональных рисков по степени весомости доказательств по критериям ООН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09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По степени весомости доказательств по критериям ООН предлагаются следующие категории доказанности риска: </a:t>
            </a:r>
            <a:endParaRPr lang="ru-RU" sz="1800" dirty="0" smtClean="0"/>
          </a:p>
          <a:p>
            <a:r>
              <a:rPr lang="ru-RU" sz="1800" b="1" u="sng" dirty="0" smtClean="0">
                <a:solidFill>
                  <a:schemeClr val="accent1">
                    <a:lumMod val="75000"/>
                  </a:schemeClr>
                </a:solidFill>
              </a:rPr>
              <a:t>категория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1А </a:t>
            </a:r>
            <a:r>
              <a:rPr lang="ru-RU" sz="1800" dirty="0"/>
              <a:t>(доказанный профессиональный риск) - на основе результатов гигиенической оценки условий труда по критериям руководства Р 2.2.2006-05, материалов периодических медицинских осмотров, физиологических, лабораторных и экспериментальных исследований, а также эпидемиологических данных; </a:t>
            </a:r>
            <a:endParaRPr lang="ru-RU" sz="1800" dirty="0" smtClean="0"/>
          </a:p>
          <a:p>
            <a:r>
              <a:rPr lang="ru-RU" sz="1800" b="1" u="sng" dirty="0" smtClean="0">
                <a:solidFill>
                  <a:schemeClr val="accent1">
                    <a:lumMod val="75000"/>
                  </a:schemeClr>
                </a:solidFill>
              </a:rPr>
              <a:t>категория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1Б</a:t>
            </a:r>
            <a:r>
              <a:rPr lang="ru-RU" sz="1800" dirty="0"/>
              <a:t> (предполагаемый профессиональный риск) - на основе результатов гигиенической оценки условий труда по критериям руководства Р 2.2.2006-05, дополненных отдельными клинико-физиологическими, лабораторными, экспериментальными данными (в </a:t>
            </a:r>
            <a:r>
              <a:rPr lang="ru-RU" sz="1800" dirty="0" err="1"/>
              <a:t>т.ч</a:t>
            </a:r>
            <a:r>
              <a:rPr lang="ru-RU" sz="1800" dirty="0"/>
              <a:t>. данными литературы</a:t>
            </a:r>
            <a:r>
              <a:rPr lang="ru-RU" sz="1800" dirty="0" smtClean="0"/>
              <a:t>);</a:t>
            </a:r>
          </a:p>
          <a:p>
            <a:r>
              <a:rPr lang="ru-RU" sz="1800" b="1" u="sng" dirty="0" smtClean="0">
                <a:solidFill>
                  <a:schemeClr val="accent1">
                    <a:lumMod val="75000"/>
                  </a:schemeClr>
                </a:solidFill>
              </a:rPr>
              <a:t>категория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1800" u="sng" dirty="0"/>
              <a:t> </a:t>
            </a:r>
            <a:r>
              <a:rPr lang="ru-RU" sz="1800" dirty="0"/>
              <a:t>(подозреваемый профессиональный риск) - на основе результатов гигиенической оценки условий труда по критериям руководства Р 2.2.2006-05</a:t>
            </a:r>
          </a:p>
        </p:txBody>
      </p:sp>
    </p:spTree>
    <p:extLst>
      <p:ext uri="{BB962C8B-B14F-4D97-AF65-F5344CB8AC3E}">
        <p14:creationId xmlns:p14="http://schemas.microsoft.com/office/powerpoint/2010/main" val="1834182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05520"/>
            <a:ext cx="8093946" cy="10352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Принципы управления профессиональным риском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800" dirty="0" smtClean="0"/>
              <a:t>устранение </a:t>
            </a:r>
            <a:r>
              <a:rPr lang="ru-RU" sz="1800" dirty="0"/>
              <a:t>опасного фактора или риска; </a:t>
            </a:r>
            <a:endParaRPr lang="ru-RU" sz="1800" dirty="0" smtClean="0"/>
          </a:p>
          <a:p>
            <a:r>
              <a:rPr lang="ru-RU" sz="1800" dirty="0" smtClean="0"/>
              <a:t>борьба </a:t>
            </a:r>
            <a:r>
              <a:rPr lang="ru-RU" sz="1800" dirty="0"/>
              <a:t>с опасным фактором или риском в источнике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снижение уровня опасного фактора или внедрение безопасных систем работы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при сохранении остаточного риска использование средств индивидуальной защиты.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Указанные </a:t>
            </a:r>
            <a:r>
              <a:rPr lang="ru-RU" sz="1800" dirty="0"/>
              <a:t>меры проводят с учетом их разумности, практичности и осуществимости, принимая во внимание передовой опыт и заботу о работнике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Меры профилактики включают также: регулярное наблюдение за условиями труда; регулярное наблюдение за состоянием здоровья работников (предварительные и периодические медосмотры, группы диспансерного наблюдения, целевые медосмотры и др.); регулярный контроль применения средств индивидуальной и коллективной защиты; систематическое информирование работников о существующем риске нарушений здоровья, необходимых мерах защиты и профилактики; пропаганду здорового образа жизни (борьба с вредными привычками, занятия физкультурой и профессионально ориентированными видами спорта) и другие меры оздоровления.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69505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1044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FrankRuehl</vt:lpstr>
      <vt:lpstr>Тема Office</vt:lpstr>
      <vt:lpstr>Многофункциональный  «ОК-Центр» 390013 г. Рязань, Площадь Димитрова, д.3,корп.1 Тел:+79156202079:   e-mail: kodex.rf@gmail.com www.ок-центр.рф</vt:lpstr>
      <vt:lpstr>Зачем в организации нужна система управления охраной труда?</vt:lpstr>
      <vt:lpstr>Профессиональный риск – центральный элемент СУОТ</vt:lpstr>
      <vt:lpstr>Организация и проведение оценки профессионального риска по Р 2.2.1766-03</vt:lpstr>
      <vt:lpstr>Процедура оценки профессионального риска</vt:lpstr>
      <vt:lpstr>Критерии безвредных условий труда</vt:lpstr>
      <vt:lpstr>Критерии оценки профессиональных рисков</vt:lpstr>
      <vt:lpstr>Результаты оценки профессиональных рисков по степени весомости доказательств по критериям ООН</vt:lpstr>
      <vt:lpstr>Принципы управления профессиональным риском</vt:lpstr>
      <vt:lpstr>Категории профессионального риска и срочность мер профилактики по Р 2.2.1766-03</vt:lpstr>
      <vt:lpstr>Критерии определения серьезности последствий</vt:lpstr>
      <vt:lpstr> Критерии в определении вероятности события</vt:lpstr>
      <vt:lpstr>Оценка рисков</vt:lpstr>
      <vt:lpstr>Управление рисками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Многофункциональный  «ОК-Центр» 390013 г. Рязань, Площадь Димитрова, д.3,корп.1 Тел:+79156202079:   e-mail: kodex.rf@gmail.com www.ок-центр.рф</dc:title>
  <dc:creator>User</dc:creator>
  <cp:lastModifiedBy>User</cp:lastModifiedBy>
  <cp:revision>21</cp:revision>
  <dcterms:created xsi:type="dcterms:W3CDTF">2020-08-16T16:43:57Z</dcterms:created>
  <dcterms:modified xsi:type="dcterms:W3CDTF">2021-08-11T20:33:44Z</dcterms:modified>
</cp:coreProperties>
</file>